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152" y="2820"/>
      </p:cViewPr>
      <p:guideLst>
        <p:guide orient="horz" pos="2880"/>
        <p:guide orient="horz" pos="158"/>
        <p:guide orient="horz" pos="5602"/>
        <p:guide pos="2160"/>
        <p:guide pos="164"/>
        <p:guide pos="41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1849-EC86-4D21-AAA8-BFEA87502F68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FA75-E4E2-4C0A-8C92-B3B81B96E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095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1849-EC86-4D21-AAA8-BFEA87502F68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FA75-E4E2-4C0A-8C92-B3B81B96E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72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1849-EC86-4D21-AAA8-BFEA87502F68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FA75-E4E2-4C0A-8C92-B3B81B96E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79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1849-EC86-4D21-AAA8-BFEA87502F68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FA75-E4E2-4C0A-8C92-B3B81B96E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837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1849-EC86-4D21-AAA8-BFEA87502F68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FA75-E4E2-4C0A-8C92-B3B81B96E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47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1849-EC86-4D21-AAA8-BFEA87502F68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FA75-E4E2-4C0A-8C92-B3B81B96E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518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1849-EC86-4D21-AAA8-BFEA87502F68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FA75-E4E2-4C0A-8C92-B3B81B96E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936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1849-EC86-4D21-AAA8-BFEA87502F68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FA75-E4E2-4C0A-8C92-B3B81B96E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694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1849-EC86-4D21-AAA8-BFEA87502F68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FA75-E4E2-4C0A-8C92-B3B81B96E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720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1849-EC86-4D21-AAA8-BFEA87502F68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FA75-E4E2-4C0A-8C92-B3B81B96E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6496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C1849-EC86-4D21-AAA8-BFEA87502F68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BFA75-E4E2-4C0A-8C92-B3B81B96E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01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C1849-EC86-4D21-AAA8-BFEA87502F68}" type="datetimeFigureOut">
              <a:rPr kumimoji="1" lang="ja-JP" altLang="en-US" smtClean="0"/>
              <a:t>2015/8/20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BFA75-E4E2-4C0A-8C92-B3B81B96E3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51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60350" y="250825"/>
            <a:ext cx="6337300" cy="14471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260350" y="5998770"/>
            <a:ext cx="6337300" cy="144711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864" y="453852"/>
            <a:ext cx="4311972" cy="2402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グループ化 7"/>
          <p:cNvGrpSpPr/>
          <p:nvPr/>
        </p:nvGrpSpPr>
        <p:grpSpPr>
          <a:xfrm>
            <a:off x="383020" y="519238"/>
            <a:ext cx="4973632" cy="1107996"/>
            <a:chOff x="1256060" y="3199378"/>
            <a:chExt cx="4973632" cy="1107996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1261140" y="3199378"/>
              <a:ext cx="4968552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2200" b="1" dirty="0" smtClean="0">
                  <a:ln w="18000">
                    <a:solidFill>
                      <a:schemeClr val="tx1"/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管理会計導入による</a:t>
              </a:r>
              <a:endParaRPr kumimoji="1" lang="en-US" altLang="ja-JP" sz="22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2200" b="1" dirty="0" smtClean="0">
                  <a:ln w="18000">
                    <a:solidFill>
                      <a:schemeClr val="tx1"/>
                    </a:solidFill>
                    <a:prstDash val="solid"/>
                    <a:miter lim="800000"/>
                  </a:ln>
                  <a:noFill/>
                  <a:effectLst>
                    <a:outerShdw blurRad="25500" dist="23000" dir="7020000" algn="tl">
                      <a:srgbClr val="000000">
                        <a:alpha val="50000"/>
                      </a:srgbClr>
                    </a:outerShdw>
                  </a:effectLst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儲かる仕組みづくりセミナー</a:t>
              </a:r>
              <a:endParaRPr kumimoji="1" lang="ja-JP" altLang="en-US" sz="22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7" name="テキスト ボックス 6"/>
            <p:cNvSpPr txBox="1"/>
            <p:nvPr/>
          </p:nvSpPr>
          <p:spPr>
            <a:xfrm>
              <a:off x="1256060" y="3203848"/>
              <a:ext cx="4968552" cy="10286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2200" b="1" dirty="0" smtClean="0">
                  <a:solidFill>
                    <a:srgbClr val="FF9966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管理会計導入による</a:t>
              </a:r>
              <a:endParaRPr kumimoji="1" lang="en-US" altLang="ja-JP" sz="2200" b="1" dirty="0" smtClean="0">
                <a:solidFill>
                  <a:srgbClr val="FF99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ct val="150000"/>
                </a:lnSpc>
              </a:pPr>
              <a:r>
                <a:rPr kumimoji="1" lang="ja-JP" altLang="en-US" sz="2200" b="1" dirty="0" smtClean="0">
                  <a:solidFill>
                    <a:srgbClr val="FF9966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儲かる仕組みづくりセミナー</a:t>
              </a:r>
              <a:endParaRPr kumimoji="1" lang="ja-JP" altLang="en-US" sz="2200" b="1" dirty="0">
                <a:solidFill>
                  <a:srgbClr val="FF99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9" name="テキスト ボックス 8"/>
          <p:cNvSpPr txBox="1"/>
          <p:nvPr/>
        </p:nvSpPr>
        <p:spPr>
          <a:xfrm>
            <a:off x="455390" y="2374623"/>
            <a:ext cx="1359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2015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5072" y="2611068"/>
            <a:ext cx="20458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９</a:t>
            </a:r>
            <a:r>
              <a:rPr lang="en-US" altLang="ja-JP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sz="4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endParaRPr kumimoji="1" lang="ja-JP" altLang="en-US" sz="4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円/楕円 12"/>
          <p:cNvSpPr/>
          <p:nvPr/>
        </p:nvSpPr>
        <p:spPr>
          <a:xfrm>
            <a:off x="1755060" y="2806952"/>
            <a:ext cx="432000" cy="432000"/>
          </a:xfrm>
          <a:prstGeom prst="ellipse">
            <a:avLst/>
          </a:prstGeom>
          <a:solidFill>
            <a:srgbClr val="66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endParaRPr kumimoji="1" lang="ja-JP" altLang="en-US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08490" y="2897304"/>
            <a:ext cx="34563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午後１時３０分～４時３０分</a:t>
            </a:r>
            <a:endParaRPr kumimoji="1"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7404" y="3372522"/>
            <a:ext cx="6120680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　場：南城市商工会２階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受講料：無料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　象：所得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1,000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万円を本気で目指したい方を対象としております。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申込み：下記申込書に必要事項をご記入の上、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FAX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947-6559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）にてお申込みください。</a:t>
            </a:r>
            <a:endParaRPr kumimoji="1"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問合せ：主催）南城市商工会　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共催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kumimoji="1"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八重瀬町商工会・与那原町商工会</a:t>
            </a:r>
            <a:endParaRPr kumimoji="1"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401664" y="3463198"/>
            <a:ext cx="108000" cy="108000"/>
          </a:xfrm>
          <a:prstGeom prst="ellipse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401664" y="3634772"/>
            <a:ext cx="108000" cy="108000"/>
          </a:xfrm>
          <a:prstGeom prst="ellipse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401664" y="3797982"/>
            <a:ext cx="108000" cy="108000"/>
          </a:xfrm>
          <a:prstGeom prst="ellipse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円/楕円 21"/>
          <p:cNvSpPr/>
          <p:nvPr/>
        </p:nvSpPr>
        <p:spPr>
          <a:xfrm>
            <a:off x="401664" y="3959094"/>
            <a:ext cx="108000" cy="108000"/>
          </a:xfrm>
          <a:prstGeom prst="ellipse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円/楕円 22"/>
          <p:cNvSpPr/>
          <p:nvPr/>
        </p:nvSpPr>
        <p:spPr>
          <a:xfrm>
            <a:off x="401664" y="4124542"/>
            <a:ext cx="108000" cy="108000"/>
          </a:xfrm>
          <a:prstGeom prst="ellipse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>
            <a:off x="433464" y="4406900"/>
            <a:ext cx="5976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436414" y="4415284"/>
            <a:ext cx="59730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講師　</a:t>
            </a:r>
            <a:r>
              <a:rPr lang="ja-JP" altLang="en-US" sz="15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ロンドコンサルティング　</a:t>
            </a:r>
            <a:r>
              <a:rPr kumimoji="1" lang="ja-JP" altLang="en-US" sz="15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代表　波平 常雄　氏</a:t>
            </a:r>
            <a:endParaRPr kumimoji="1" lang="ja-JP" altLang="en-US" sz="15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52514" y="4668391"/>
            <a:ext cx="521236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昭和４８年 </a:t>
            </a:r>
            <a:r>
              <a:rPr lang="zh-CN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琉球</a:t>
            </a:r>
            <a:r>
              <a:rPr lang="zh-CN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大学法文</a:t>
            </a:r>
            <a:r>
              <a:rPr lang="zh-CN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学部</a:t>
            </a:r>
            <a:r>
              <a:rPr lang="zh-CN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商</a:t>
            </a:r>
            <a:r>
              <a:rPr lang="zh-CN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学科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研究生終了　　</a:t>
            </a:r>
            <a:r>
              <a:rPr lang="zh-CN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endParaRPr lang="zh-CN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zh-CN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昭和４９年 株式</a:t>
            </a:r>
            <a:r>
              <a:rPr lang="zh-CN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会社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藤和経営コンサルティング事業部</a:t>
            </a:r>
            <a:r>
              <a:rPr lang="zh-CN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入社 </a:t>
            </a:r>
            <a:endParaRPr lang="zh-CN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zh-TW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昭和６４年 城間源哲税理士事務所入社 </a:t>
            </a: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平成１６年 ロンドコンサルティング設立 </a:t>
            </a:r>
          </a:p>
          <a:p>
            <a:r>
              <a:rPr lang="zh-TW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平成２０年 沖縄県商工会連合会 嘱託専門指導員 </a:t>
            </a: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平成２３年 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沖縄総合事務局中小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企業支援ネットワークおきなわ 巡回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アドバイザー</a:t>
            </a:r>
            <a:endParaRPr lang="en-US" altLang="ja-JP" sz="1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平成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</a:t>
            </a:r>
            <a:r>
              <a:rPr lang="ja-JP" altLang="en-US" sz="1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 沖縄県商工会連合会消費税転嫁対策コーディネイター</a:t>
            </a:r>
            <a:endParaRPr kumimoji="1" lang="ja-JP" altLang="en-US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>
            <a:off x="433464" y="5868144"/>
            <a:ext cx="5976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正方形/長方形 24"/>
          <p:cNvSpPr/>
          <p:nvPr/>
        </p:nvSpPr>
        <p:spPr>
          <a:xfrm>
            <a:off x="245836" y="6170128"/>
            <a:ext cx="6337300" cy="2793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5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管理会計導入に</a:t>
            </a:r>
            <a:r>
              <a:rPr lang="ja-JP" altLang="en-US" sz="15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よる儲かる</a:t>
            </a:r>
            <a:r>
              <a:rPr lang="ja-JP" altLang="en-US" sz="15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仕組みづくり</a:t>
            </a:r>
            <a:r>
              <a:rPr lang="ja-JP" altLang="en-US" sz="15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セミナー</a:t>
            </a:r>
            <a:r>
              <a:rPr lang="ja-JP" altLang="ja-JP" sz="15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申込書</a:t>
            </a:r>
            <a:endParaRPr lang="en-US" altLang="ja-JP" sz="15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r"/>
            <a:r>
              <a:rPr lang="ja-JP" altLang="en-US" sz="15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ＦＡＸ（９４７－６５５９）</a:t>
            </a:r>
            <a:endParaRPr lang="ja-JP" altLang="ja-JP" sz="1500" u="sng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■ </a:t>
            </a:r>
            <a:r>
              <a:rPr lang="ja-JP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所属商工会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ja-JP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商工会員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ja-JP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■ </a:t>
            </a:r>
            <a:r>
              <a:rPr lang="ja-JP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事業所名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　　　　　　</a:t>
            </a:r>
            <a:r>
              <a:rPr lang="ja-JP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業種：</a:t>
            </a:r>
            <a:r>
              <a:rPr lang="ja-JP" altLang="ja-JP" sz="1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）</a:t>
            </a:r>
            <a:endParaRPr lang="ja-JP" altLang="ja-JP" sz="1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■ </a:t>
            </a:r>
            <a:r>
              <a:rPr lang="ja-JP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受講者名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　　　　　　　　　　　　　）</a:t>
            </a:r>
            <a:endParaRPr lang="en-US" altLang="ja-JP" sz="15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■ </a:t>
            </a:r>
            <a:r>
              <a:rPr lang="ja-JP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電話番号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　　　　　　　　　　　　　）</a:t>
            </a:r>
            <a:endParaRPr lang="en-US" altLang="ja-JP" sz="15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■ Ｆ </a:t>
            </a:r>
            <a:r>
              <a:rPr lang="ja-JP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Ａ</a:t>
            </a:r>
            <a:r>
              <a:rPr lang="en-US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ja-JP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Ｘ</a:t>
            </a:r>
            <a:r>
              <a:rPr lang="ja-JP" altLang="en-US" sz="15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　　　　　　　　　　　　　）</a:t>
            </a:r>
            <a:endParaRPr lang="en-US" altLang="ja-JP" sz="15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1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申込書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ご記入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いただ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いた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情報は、当日のセミナーに利用する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ほか</a:t>
            </a:r>
            <a:r>
              <a:rPr lang="ja-JP" altLang="en-US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ja-JP" sz="11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商工会</a:t>
            </a:r>
            <a:r>
              <a:rPr lang="ja-JP" altLang="ja-JP" sz="1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からの各種連絡・情報提供に利用することがありますのでご了承ください。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427055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51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FJ-USER</cp:lastModifiedBy>
  <cp:revision>12</cp:revision>
  <cp:lastPrinted>2015-08-13T05:49:52Z</cp:lastPrinted>
  <dcterms:created xsi:type="dcterms:W3CDTF">2015-08-13T02:53:53Z</dcterms:created>
  <dcterms:modified xsi:type="dcterms:W3CDTF">2015-08-20T09:27:23Z</dcterms:modified>
</cp:coreProperties>
</file>